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6"/>
    <p:sldMasterId id="2147483681" r:id="rId7"/>
    <p:sldMasterId id="2147483683" r:id="rId8"/>
  </p:sldMasterIdLst>
  <p:notesMasterIdLst>
    <p:notesMasterId r:id="rId25"/>
  </p:notesMasterIdLst>
  <p:handoutMasterIdLst>
    <p:handoutMasterId r:id="rId26"/>
  </p:handoutMasterIdLst>
  <p:sldIdLst>
    <p:sldId id="300" r:id="rId9"/>
    <p:sldId id="298" r:id="rId10"/>
    <p:sldId id="299" r:id="rId11"/>
    <p:sldId id="325" r:id="rId12"/>
    <p:sldId id="320" r:id="rId13"/>
    <p:sldId id="330" r:id="rId14"/>
    <p:sldId id="280" r:id="rId15"/>
    <p:sldId id="322" r:id="rId16"/>
    <p:sldId id="324" r:id="rId17"/>
    <p:sldId id="319" r:id="rId18"/>
    <p:sldId id="328" r:id="rId19"/>
    <p:sldId id="321" r:id="rId20"/>
    <p:sldId id="329" r:id="rId21"/>
    <p:sldId id="291" r:id="rId22"/>
    <p:sldId id="286" r:id="rId23"/>
    <p:sldId id="317" r:id="rId24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D274D4-0610-4918-B390-92479FFDBBA7}">
          <p14:sldIdLst>
            <p14:sldId id="300"/>
            <p14:sldId id="298"/>
            <p14:sldId id="299"/>
            <p14:sldId id="325"/>
            <p14:sldId id="320"/>
            <p14:sldId id="330"/>
            <p14:sldId id="280"/>
            <p14:sldId id="322"/>
            <p14:sldId id="324"/>
            <p14:sldId id="319"/>
            <p14:sldId id="328"/>
            <p14:sldId id="321"/>
            <p14:sldId id="329"/>
            <p14:sldId id="291"/>
            <p14:sldId id="28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pos="3107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845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 Motowylczyk" initials="JM" lastIdx="14" clrIdx="0">
    <p:extLst>
      <p:ext uri="{19B8F6BF-5375-455C-9EA6-DF929625EA0E}">
        <p15:presenceInfo xmlns:p15="http://schemas.microsoft.com/office/powerpoint/2012/main" userId="Jasmin Motowyl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D23"/>
    <a:srgbClr val="618AB4"/>
    <a:srgbClr val="AA0061"/>
    <a:srgbClr val="981D97"/>
    <a:srgbClr val="F1F2F2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8" autoAdjust="0"/>
    <p:restoredTop sz="90597" autoAdjust="0"/>
  </p:normalViewPr>
  <p:slideViewPr>
    <p:cSldViewPr>
      <p:cViewPr varScale="1">
        <p:scale>
          <a:sx n="101" d="100"/>
          <a:sy n="101" d="100"/>
        </p:scale>
        <p:origin x="1848" y="114"/>
      </p:cViewPr>
      <p:guideLst>
        <p:guide orient="horz" pos="2160"/>
        <p:guide pos="2880"/>
        <p:guide pos="295"/>
        <p:guide orient="horz" pos="255"/>
        <p:guide pos="3107"/>
        <p:guide pos="5465"/>
        <p:guide orient="horz" pos="845"/>
        <p:guide orient="horz" pos="935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18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6D2A3-E2F6-4413-8C34-F20ED14702AE}" type="datetimeFigureOut">
              <a:rPr lang="en-AU" smtClean="0"/>
              <a:t>19/12/2019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B20F0-3A3C-4F6D-95D9-E922A8C54C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47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0D1A-FFB2-4F33-91F6-7A0D3A9BF86E}" type="datetimeFigureOut">
              <a:rPr lang="en-AU" smtClean="0"/>
              <a:t>19/12/2019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5D65-C4F9-44AA-AFD3-0B7DB0D8AA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82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03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Disclosures made to Public Interest Disclosure Coordinator’s must be assessed by the coordinator against the criteria of improper conduct/detrimental action and</a:t>
            </a:r>
            <a:r>
              <a:rPr lang="en-AU" baseline="0" dirty="0" smtClean="0"/>
              <a:t> referred to IBAC</a:t>
            </a:r>
            <a:r>
              <a:rPr lang="en-AU" b="0" u="none" baseline="0" dirty="0" smtClean="0">
                <a:solidFill>
                  <a:srgbClr val="FF0000"/>
                </a:solidFill>
              </a:rPr>
              <a:t>, the </a:t>
            </a:r>
            <a:r>
              <a:rPr lang="en-AU" b="0" u="none" baseline="0" dirty="0" smtClean="0">
                <a:solidFill>
                  <a:srgbClr val="FF0000"/>
                </a:solidFill>
              </a:rPr>
              <a:t>Victorian Inspectorate </a:t>
            </a:r>
            <a:r>
              <a:rPr lang="en-AU" b="0" u="none" baseline="0" dirty="0" smtClean="0">
                <a:solidFill>
                  <a:srgbClr val="FF0000"/>
                </a:solidFill>
              </a:rPr>
              <a:t>or the </a:t>
            </a:r>
            <a:r>
              <a:rPr lang="en-AU" b="0" u="none" baseline="0" dirty="0" smtClean="0">
                <a:solidFill>
                  <a:srgbClr val="FF0000"/>
                </a:solidFill>
              </a:rPr>
              <a:t>Integrity and Oversight Committee </a:t>
            </a:r>
            <a:r>
              <a:rPr lang="en-AU" baseline="0" dirty="0" smtClean="0"/>
              <a:t>where appropriate. </a:t>
            </a:r>
            <a:r>
              <a:rPr lang="en-AU" b="0" u="none" baseline="0" dirty="0" smtClean="0"/>
              <a:t>IBAC’s </a:t>
            </a:r>
            <a:r>
              <a:rPr lang="en-AU" b="0" u="none" baseline="0" dirty="0" smtClean="0"/>
              <a:t>website </a:t>
            </a:r>
            <a:r>
              <a:rPr lang="en-AU" b="0" u="none" baseline="0" dirty="0" smtClean="0"/>
              <a:t>provides a list of public bodies that are authorised to receive disclosures.</a:t>
            </a:r>
            <a:endParaRPr lang="en-AU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088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97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58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30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smtClean="0"/>
              <a:t>Help prevent corruption</a:t>
            </a:r>
          </a:p>
          <a:p>
            <a:pPr lvl="0"/>
            <a:endParaRPr lang="en-AU" sz="1200" dirty="0" smtClean="0"/>
          </a:p>
          <a:p>
            <a:pPr lvl="0"/>
            <a:r>
              <a:rPr lang="en-AU" sz="1200" dirty="0" smtClean="0"/>
              <a:t>By </a:t>
            </a:r>
            <a:r>
              <a:rPr lang="en-AU" sz="1200" dirty="0"/>
              <a:t>reporting corruption you are helping your organisation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/>
              <a:t>identify wrongdoing as soon as possible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/>
              <a:t>avoid financial loss and inefficiency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/>
              <a:t>maintain a good reputation, public trust and morale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/>
              <a:t>ensure public funds are spent appropriately for the benefit of the community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/>
              <a:t>improve accountability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dirty="0"/>
              <a:t>deter employees from engaging in improper conduct.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26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13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80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6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66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417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People seeking protection under the Act should carefully consider if their complaint meets these basic thresholds.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09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23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31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35D65-C4F9-44AA-AFD3-0B7DB0D8AA6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60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ne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412874"/>
            <a:ext cx="8229600" cy="4392389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Bullet point one</a:t>
            </a:r>
          </a:p>
          <a:p>
            <a:pPr lvl="0"/>
            <a:r>
              <a:rPr lang="en-US" dirty="0" smtClean="0"/>
              <a:t>Bullet point two</a:t>
            </a:r>
          </a:p>
          <a:p>
            <a:pPr lvl="0"/>
            <a:r>
              <a:rPr lang="en-US" dirty="0" smtClean="0"/>
              <a:t>Bullet point three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6672"/>
            <a:ext cx="820737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Heading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464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8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0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1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7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4042792" cy="4608512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9218" y="1268760"/>
            <a:ext cx="4042792" cy="4608512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789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 Image + R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5580112" y="1484784"/>
            <a:ext cx="3132000" cy="4248472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117032" cy="9361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580112" y="5805264"/>
            <a:ext cx="3132000" cy="504056"/>
          </a:xfrm>
          <a:custGeom>
            <a:avLst/>
            <a:gdLst>
              <a:gd name="connsiteX0" fmla="*/ 0 w 3132000"/>
              <a:gd name="connsiteY0" fmla="*/ 0 h 504056"/>
              <a:gd name="connsiteX1" fmla="*/ 3132000 w 3132000"/>
              <a:gd name="connsiteY1" fmla="*/ 0 h 504056"/>
              <a:gd name="connsiteX2" fmla="*/ 3132000 w 3132000"/>
              <a:gd name="connsiteY2" fmla="*/ 504056 h 504056"/>
              <a:gd name="connsiteX3" fmla="*/ 0 w 3132000"/>
              <a:gd name="connsiteY3" fmla="*/ 504056 h 504056"/>
              <a:gd name="connsiteX4" fmla="*/ 0 w 3132000"/>
              <a:gd name="connsiteY4" fmla="*/ 0 h 504056"/>
              <a:gd name="connsiteX0" fmla="*/ 0 w 3132000"/>
              <a:gd name="connsiteY0" fmla="*/ 0 h 504056"/>
              <a:gd name="connsiteX1" fmla="*/ 3132000 w 3132000"/>
              <a:gd name="connsiteY1" fmla="*/ 0 h 504056"/>
              <a:gd name="connsiteX2" fmla="*/ 1689094 w 3132000"/>
              <a:gd name="connsiteY2" fmla="*/ 504056 h 504056"/>
              <a:gd name="connsiteX3" fmla="*/ 0 w 3132000"/>
              <a:gd name="connsiteY3" fmla="*/ 504056 h 504056"/>
              <a:gd name="connsiteX4" fmla="*/ 0 w 3132000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2000" h="504056">
                <a:moveTo>
                  <a:pt x="0" y="0"/>
                </a:moveTo>
                <a:lnTo>
                  <a:pt x="3132000" y="0"/>
                </a:lnTo>
                <a:lnTo>
                  <a:pt x="1689094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5600" cy="62820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00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ontent +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592288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60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404565"/>
            <a:ext cx="8207375" cy="6481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7544" y="3933056"/>
            <a:ext cx="8229600" cy="2496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9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400">
                <a:solidFill>
                  <a:srgbClr val="414042"/>
                </a:solidFill>
              </a:defRPr>
            </a:lvl4pPr>
            <a:lvl5pPr>
              <a:defRPr sz="2400">
                <a:solidFill>
                  <a:srgbClr val="4140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292600"/>
            <a:ext cx="9144000" cy="20167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48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7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8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://www.youtube.com/IbacVic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bac.vic.gov.au/" TargetMode="External"/><Relationship Id="rId9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821"/>
            <a:ext cx="9144000" cy="11685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41990" y="476672"/>
            <a:ext cx="8229600" cy="607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 smtClean="0"/>
              <a:t>Find out more</a:t>
            </a:r>
            <a:endParaRPr lang="en-AU" dirty="0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202834" y="2132856"/>
            <a:ext cx="3657198" cy="331236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Visit our website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www.ibac.vic.gov.au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 us on Twitter</a:t>
            </a:r>
            <a:br>
              <a:rPr lang="en-US" dirty="0" smtClean="0"/>
            </a:br>
            <a:r>
              <a:rPr lang="en-US" dirty="0" smtClean="0"/>
              <a:t>@</a:t>
            </a:r>
            <a:r>
              <a:rPr lang="en-US" dirty="0" err="1" smtClean="0"/>
              <a:t>IbacVic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Follow us on LinkedIn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5148064" y="2132856"/>
            <a:ext cx="3672408" cy="223224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Subscribe to our free newsletter</a:t>
            </a:r>
            <a:r>
              <a:rPr lang="en-US" baseline="0" dirty="0" smtClean="0"/>
              <a:t> </a:t>
            </a:r>
            <a:r>
              <a:rPr lang="en-US" i="1" dirty="0" smtClean="0"/>
              <a:t>IBAC Insights</a:t>
            </a:r>
            <a:endParaRPr lang="en-AU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Watch our videos</a:t>
            </a:r>
            <a:br>
              <a:rPr lang="en-US" dirty="0" smtClean="0"/>
            </a:br>
            <a:r>
              <a:rPr lang="en-AU" dirty="0" smtClean="0">
                <a:hlinkClick r:id="rId5"/>
              </a:rPr>
              <a:t>www.youtube.com/IbacVic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5" t="15277" r="4691" b="16760"/>
          <a:stretch/>
        </p:blipFill>
        <p:spPr>
          <a:xfrm>
            <a:off x="421662" y="3501008"/>
            <a:ext cx="765962" cy="639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40" y="3356992"/>
            <a:ext cx="1272940" cy="7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43" y="2206258"/>
            <a:ext cx="835496" cy="66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5" y="2204864"/>
            <a:ext cx="694441" cy="647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9552" y="4581128"/>
            <a:ext cx="648072" cy="5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2560D-EC28-3B41-86E8-18F1CE0113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64896" cy="3888432"/>
          </a:xfrm>
        </p:spPr>
        <p:txBody>
          <a:bodyPr/>
          <a:lstStyle/>
          <a:p>
            <a:r>
              <a:rPr lang="en-AU" sz="4000" dirty="0" smtClean="0"/>
              <a:t>This presentation has been developed by IBAC for </a:t>
            </a:r>
            <a:br>
              <a:rPr lang="en-AU" sz="4000" dirty="0" smtClean="0"/>
            </a:br>
            <a:r>
              <a:rPr lang="en-AU" sz="4000" dirty="0" smtClean="0"/>
              <a:t>use by Victorian public sector organisations to inform their staff about Victoria’s </a:t>
            </a:r>
            <a:r>
              <a:rPr lang="en-AU" sz="4000" dirty="0" smtClean="0">
                <a:solidFill>
                  <a:schemeClr val="tx1"/>
                </a:solidFill>
              </a:rPr>
              <a:t>public interest </a:t>
            </a:r>
            <a:r>
              <a:rPr lang="en-AU" sz="4000" dirty="0" smtClean="0"/>
              <a:t>disclosure requirements.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>
                <a:solidFill>
                  <a:schemeClr val="tx1"/>
                </a:solidFill>
              </a:rPr>
              <a:t>January 2020</a:t>
            </a:r>
            <a:br>
              <a:rPr lang="en-AU" dirty="0" smtClean="0">
                <a:solidFill>
                  <a:schemeClr val="tx1"/>
                </a:solidFill>
              </a:rPr>
            </a:b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68311" y="1484313"/>
            <a:ext cx="3816351" cy="4608983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You can report </a:t>
            </a:r>
            <a:r>
              <a:rPr lang="en-AU" sz="2000" dirty="0" smtClean="0"/>
              <a:t>improper conduct:</a:t>
            </a:r>
          </a:p>
          <a:p>
            <a:r>
              <a:rPr lang="en-AU" sz="2000" dirty="0"/>
              <a:t>directly to </a:t>
            </a:r>
            <a:r>
              <a:rPr lang="en-AU" sz="2000" dirty="0" smtClean="0"/>
              <a:t>IBAC</a:t>
            </a:r>
          </a:p>
          <a:p>
            <a:pPr marL="0" indent="0">
              <a:buNone/>
            </a:pPr>
            <a:r>
              <a:rPr lang="en-AU" sz="2000" dirty="0" smtClean="0"/>
              <a:t>OR</a:t>
            </a:r>
          </a:p>
          <a:p>
            <a:r>
              <a:rPr lang="en-AU" sz="2000" dirty="0" smtClean="0"/>
              <a:t>to a public body’s </a:t>
            </a:r>
            <a:r>
              <a:rPr lang="en-AU" sz="2000" b="1" dirty="0" smtClean="0">
                <a:solidFill>
                  <a:schemeClr val="tx1"/>
                </a:solidFill>
              </a:rPr>
              <a:t>Public Interest </a:t>
            </a:r>
            <a:r>
              <a:rPr lang="en-AU" sz="2000" b="1" dirty="0" smtClean="0"/>
              <a:t>Disclosure </a:t>
            </a:r>
            <a:r>
              <a:rPr lang="en-AU" sz="2000" b="1" dirty="0"/>
              <a:t>Coordinator </a:t>
            </a:r>
            <a:r>
              <a:rPr lang="en-AU" sz="2000" dirty="0" smtClean="0"/>
              <a:t>who </a:t>
            </a:r>
            <a:r>
              <a:rPr lang="en-AU" sz="2000" dirty="0"/>
              <a:t>will provide you with support, advice and welfare protections if you make a </a:t>
            </a:r>
            <a:r>
              <a:rPr lang="en-AU" sz="2000" dirty="0" smtClean="0"/>
              <a:t>public interest disclosure*</a:t>
            </a: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1600" dirty="0" smtClean="0"/>
              <a:t>*</a:t>
            </a:r>
            <a:r>
              <a:rPr lang="en-AU" sz="1600" dirty="0"/>
              <a:t>Some agencies </a:t>
            </a:r>
            <a:r>
              <a:rPr lang="en-AU" sz="1600" dirty="0" smtClean="0"/>
              <a:t>cannot </a:t>
            </a:r>
            <a:r>
              <a:rPr lang="en-AU" sz="1600" dirty="0"/>
              <a:t>receive </a:t>
            </a:r>
            <a:r>
              <a:rPr lang="en-AU" sz="1600" dirty="0" smtClean="0"/>
              <a:t>public interest disclosures </a:t>
            </a:r>
            <a:r>
              <a:rPr lang="en-AU" sz="1600" dirty="0"/>
              <a:t>under the Act. If this is the case the discloser should make their complaint directly to IBAC.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2" y="404813"/>
            <a:ext cx="3816351" cy="936625"/>
          </a:xfrm>
        </p:spPr>
        <p:txBody>
          <a:bodyPr/>
          <a:lstStyle/>
          <a:p>
            <a:r>
              <a:rPr lang="en-AU" sz="2800" dirty="0"/>
              <a:t>How do I </a:t>
            </a:r>
            <a:r>
              <a:rPr lang="en-AU" sz="2800" dirty="0" smtClean="0"/>
              <a:t>report improper conduct</a:t>
            </a:r>
            <a:r>
              <a:rPr lang="en-AU" sz="2800" dirty="0"/>
              <a:t>?</a:t>
            </a:r>
            <a:br>
              <a:rPr lang="en-AU" sz="2800" dirty="0"/>
            </a:b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>
            <a:fillRect/>
          </a:stretch>
        </p:blipFill>
        <p:spPr>
          <a:xfrm>
            <a:off x="4572000" y="0"/>
            <a:ext cx="5435600" cy="6282000"/>
          </a:xfrm>
        </p:spPr>
      </p:pic>
    </p:spTree>
    <p:extLst>
      <p:ext uri="{BB962C8B-B14F-4D97-AF65-F5344CB8AC3E}">
        <p14:creationId xmlns:p14="http://schemas.microsoft.com/office/powerpoint/2010/main" val="20280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2362" y="1484313"/>
            <a:ext cx="3743327" cy="4608984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 smtClean="0"/>
              <a:t>When IBAC receives a </a:t>
            </a:r>
            <a:r>
              <a:rPr lang="en-AU" sz="1800" dirty="0" smtClean="0">
                <a:solidFill>
                  <a:schemeClr val="tx1"/>
                </a:solidFill>
              </a:rPr>
              <a:t>public interest </a:t>
            </a:r>
            <a:r>
              <a:rPr lang="en-AU" sz="1800" dirty="0" smtClean="0"/>
              <a:t>disclosure it </a:t>
            </a:r>
            <a:r>
              <a:rPr lang="en-AU" sz="1800" dirty="0"/>
              <a:t>will either:</a:t>
            </a:r>
          </a:p>
          <a:p>
            <a:pPr lvl="0"/>
            <a:r>
              <a:rPr lang="en-AU" sz="1800" dirty="0"/>
              <a:t>investigate it, or</a:t>
            </a:r>
          </a:p>
          <a:p>
            <a:pPr lvl="0"/>
            <a:r>
              <a:rPr lang="en-AU" sz="1800" dirty="0"/>
              <a:t>refer it to </a:t>
            </a:r>
            <a:r>
              <a:rPr lang="en-AU" sz="1800" dirty="0" smtClean="0"/>
              <a:t>a more </a:t>
            </a:r>
            <a:r>
              <a:rPr lang="en-AU" sz="1800" dirty="0"/>
              <a:t>appropriate body such as the Victorian Ombudsman, Victoria </a:t>
            </a:r>
            <a:r>
              <a:rPr lang="en-AU" sz="1800" dirty="0" smtClean="0"/>
              <a:t>Police, the </a:t>
            </a:r>
            <a:r>
              <a:rPr lang="en-AU" sz="1800" dirty="0"/>
              <a:t>Victorian </a:t>
            </a:r>
            <a:r>
              <a:rPr lang="en-AU" sz="1800" dirty="0" smtClean="0"/>
              <a:t>Inspectorate</a:t>
            </a:r>
            <a:r>
              <a:rPr lang="en-AU" sz="1800" dirty="0" smtClean="0">
                <a:solidFill>
                  <a:schemeClr val="tx1"/>
                </a:solidFill>
              </a:rPr>
              <a:t>, the Chief Municipal Inspector or in some instances the Racing Integrity Commissioner of the Information Commissioner.</a:t>
            </a:r>
          </a:p>
          <a:p>
            <a:pPr marL="0" indent="0">
              <a:buNone/>
            </a:pPr>
            <a:r>
              <a:rPr lang="en-AU" sz="1800" dirty="0" smtClean="0"/>
              <a:t>With the consent of the person who made the complaint, IBAC may also refer the complaint to another public entity to deal with.</a:t>
            </a:r>
            <a:endParaRPr lang="en-AU" sz="1800" dirty="0"/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363" y="404812"/>
            <a:ext cx="3743326" cy="935956"/>
          </a:xfrm>
        </p:spPr>
        <p:txBody>
          <a:bodyPr/>
          <a:lstStyle/>
          <a:p>
            <a:r>
              <a:rPr lang="en-AU" sz="2800" dirty="0" smtClean="0"/>
              <a:t>Who investigates </a:t>
            </a:r>
            <a:r>
              <a:rPr lang="en-AU" sz="2800" dirty="0" smtClean="0">
                <a:solidFill>
                  <a:schemeClr val="tx1"/>
                </a:solidFill>
              </a:rPr>
              <a:t>public interest complaints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r="25824"/>
          <a:stretch>
            <a:fillRect/>
          </a:stretch>
        </p:blipFill>
        <p:spPr>
          <a:xfrm>
            <a:off x="-863600" y="-12576"/>
            <a:ext cx="5435600" cy="6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68311" y="1484313"/>
            <a:ext cx="3816351" cy="4680991"/>
          </a:xfrm>
        </p:spPr>
        <p:txBody>
          <a:bodyPr/>
          <a:lstStyle/>
          <a:p>
            <a:pPr lvl="0"/>
            <a:r>
              <a:rPr lang="en-AU" sz="2000" dirty="0"/>
              <a:t>keep </a:t>
            </a:r>
            <a:r>
              <a:rPr lang="en-AU" sz="2000" dirty="0" smtClean="0"/>
              <a:t>disclosures </a:t>
            </a:r>
            <a:r>
              <a:rPr lang="en-AU" sz="2000" dirty="0"/>
              <a:t>confidential </a:t>
            </a:r>
          </a:p>
          <a:p>
            <a:pPr lvl="0"/>
            <a:r>
              <a:rPr lang="en-AU" sz="2000" dirty="0"/>
              <a:t>assess the risk of reprisal and protect </a:t>
            </a:r>
            <a:r>
              <a:rPr lang="en-AU" sz="2000" dirty="0" smtClean="0"/>
              <a:t>a discloser </a:t>
            </a:r>
            <a:r>
              <a:rPr lang="en-AU" sz="2000" dirty="0"/>
              <a:t>from any adverse action as a result of making </a:t>
            </a:r>
            <a:r>
              <a:rPr lang="en-AU" sz="2000" dirty="0" smtClean="0"/>
              <a:t>a disclosure</a:t>
            </a:r>
            <a:endParaRPr lang="en-AU" sz="2000" dirty="0"/>
          </a:p>
          <a:p>
            <a:r>
              <a:rPr lang="en-AU" sz="2000" dirty="0"/>
              <a:t>report </a:t>
            </a:r>
            <a:r>
              <a:rPr lang="en-AU" sz="2000" dirty="0" smtClean="0"/>
              <a:t>disclosures </a:t>
            </a:r>
            <a:r>
              <a:rPr lang="en-AU" sz="2000" dirty="0"/>
              <a:t>to IBAC if the information </a:t>
            </a:r>
            <a:r>
              <a:rPr lang="en-AU" sz="2000" dirty="0" smtClean="0"/>
              <a:t>shows </a:t>
            </a:r>
            <a:r>
              <a:rPr lang="en-AU" sz="2000" dirty="0"/>
              <a:t>improper </a:t>
            </a:r>
            <a:r>
              <a:rPr lang="en-AU" sz="2000" dirty="0" smtClean="0"/>
              <a:t>conduct </a:t>
            </a:r>
            <a:r>
              <a:rPr lang="en-AU" sz="2000" dirty="0" smtClean="0">
                <a:solidFill>
                  <a:schemeClr val="tx1"/>
                </a:solidFill>
              </a:rPr>
              <a:t>or detrimental action</a:t>
            </a:r>
          </a:p>
          <a:p>
            <a:r>
              <a:rPr lang="en-AU" sz="2000" dirty="0"/>
              <a:t>r</a:t>
            </a:r>
            <a:r>
              <a:rPr lang="en-AU" sz="2000" dirty="0" smtClean="0"/>
              <a:t>eport it to IBAC if it is suspected corrupt conduct</a:t>
            </a:r>
          </a:p>
          <a:p>
            <a:r>
              <a:rPr lang="en-AU" sz="2000" dirty="0" smtClean="0"/>
              <a:t>keep </a:t>
            </a:r>
            <a:r>
              <a:rPr lang="en-AU" sz="2000" dirty="0"/>
              <a:t>the discloser informed of the progress and the outcome.</a:t>
            </a:r>
          </a:p>
          <a:p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2" y="404812"/>
            <a:ext cx="3816350" cy="936626"/>
          </a:xfrm>
        </p:spPr>
        <p:txBody>
          <a:bodyPr/>
          <a:lstStyle/>
          <a:p>
            <a:r>
              <a:rPr lang="en-AU" sz="2800" dirty="0" smtClean="0"/>
              <a:t>Organisations must:</a:t>
            </a: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11439"/>
          <a:stretch>
            <a:fillRect/>
          </a:stretch>
        </p:blipFill>
        <p:spPr>
          <a:xfrm>
            <a:off x="4572000" y="0"/>
            <a:ext cx="5435600" cy="6282000"/>
          </a:xfrm>
        </p:spPr>
      </p:pic>
    </p:spTree>
    <p:extLst>
      <p:ext uri="{BB962C8B-B14F-4D97-AF65-F5344CB8AC3E}">
        <p14:creationId xmlns:p14="http://schemas.microsoft.com/office/powerpoint/2010/main" val="435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2040" y="1772816"/>
            <a:ext cx="3743648" cy="4320480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/>
              <a:t>Examples include:</a:t>
            </a:r>
          </a:p>
          <a:p>
            <a:r>
              <a:rPr lang="en-AU" sz="2000" dirty="0" smtClean="0"/>
              <a:t>Behaviour </a:t>
            </a:r>
            <a:r>
              <a:rPr lang="en-AU" sz="2000" dirty="0"/>
              <a:t>that does not meet standards of public sector employees such as rudeness towards customers or the </a:t>
            </a:r>
            <a:r>
              <a:rPr lang="en-AU" sz="2000" dirty="0" smtClean="0"/>
              <a:t>public.</a:t>
            </a:r>
            <a:endParaRPr lang="en-AU" sz="2000" dirty="0"/>
          </a:p>
          <a:p>
            <a:r>
              <a:rPr lang="en-AU" sz="2000" dirty="0" smtClean="0"/>
              <a:t>Minor </a:t>
            </a:r>
            <a:r>
              <a:rPr lang="en-AU" sz="2000" dirty="0"/>
              <a:t>breaches of HR policies and </a:t>
            </a:r>
            <a:r>
              <a:rPr lang="en-AU" sz="2000" dirty="0" smtClean="0"/>
              <a:t>procedures. </a:t>
            </a:r>
            <a:endParaRPr lang="en-AU" sz="2000" dirty="0"/>
          </a:p>
          <a:p>
            <a:r>
              <a:rPr lang="en-AU" sz="2000" dirty="0" smtClean="0"/>
              <a:t>Minor </a:t>
            </a:r>
            <a:r>
              <a:rPr lang="en-AU" sz="2000" dirty="0"/>
              <a:t>misconduct arising from employee conflict.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040" y="404812"/>
            <a:ext cx="3743648" cy="1368004"/>
          </a:xfrm>
        </p:spPr>
        <p:txBody>
          <a:bodyPr/>
          <a:lstStyle/>
          <a:p>
            <a:r>
              <a:rPr lang="en-AU" sz="2800" dirty="0" smtClean="0"/>
              <a:t>Disclosures that are not usually considered improper conduct</a:t>
            </a: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r="21182"/>
          <a:stretch>
            <a:fillRect/>
          </a:stretch>
        </p:blipFill>
        <p:spPr>
          <a:xfrm>
            <a:off x="-828600" y="0"/>
            <a:ext cx="5435600" cy="6282000"/>
          </a:xfrm>
        </p:spPr>
      </p:pic>
    </p:spTree>
    <p:extLst>
      <p:ext uri="{BB962C8B-B14F-4D97-AF65-F5344CB8AC3E}">
        <p14:creationId xmlns:p14="http://schemas.microsoft.com/office/powerpoint/2010/main" val="31344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312"/>
            <a:ext cx="8229600" cy="4536975"/>
          </a:xfrm>
        </p:spPr>
        <p:txBody>
          <a:bodyPr/>
          <a:lstStyle/>
          <a:p>
            <a:r>
              <a:rPr lang="en-AU" sz="2000" dirty="0" smtClean="0"/>
              <a:t>Be </a:t>
            </a:r>
            <a:r>
              <a:rPr lang="en-AU" sz="2000" dirty="0"/>
              <a:t>informed and </a:t>
            </a:r>
            <a:r>
              <a:rPr lang="en-AU" sz="2000" dirty="0" smtClean="0"/>
              <a:t>discreet.</a:t>
            </a:r>
            <a:endParaRPr lang="en-AU" sz="2000" dirty="0"/>
          </a:p>
          <a:p>
            <a:pPr lvl="0"/>
            <a:r>
              <a:rPr lang="en-AU" sz="2000" dirty="0" smtClean="0"/>
              <a:t>Get information </a:t>
            </a:r>
            <a:r>
              <a:rPr lang="en-AU" sz="2000" dirty="0"/>
              <a:t>from IBAC or the </a:t>
            </a:r>
            <a:r>
              <a:rPr lang="en-AU" sz="2000" dirty="0" smtClean="0">
                <a:solidFill>
                  <a:schemeClr val="tx1"/>
                </a:solidFill>
              </a:rPr>
              <a:t>Public Interest </a:t>
            </a:r>
            <a:r>
              <a:rPr lang="en-AU" sz="2000" dirty="0" smtClean="0"/>
              <a:t>Disclosure </a:t>
            </a:r>
            <a:r>
              <a:rPr lang="en-AU" sz="2000" dirty="0"/>
              <a:t>Coordinator in your </a:t>
            </a:r>
            <a:r>
              <a:rPr lang="en-AU" sz="2000" dirty="0" smtClean="0"/>
              <a:t>organisation.</a:t>
            </a:r>
            <a:endParaRPr lang="en-AU" sz="2000" dirty="0"/>
          </a:p>
          <a:p>
            <a:pPr lvl="0"/>
            <a:r>
              <a:rPr lang="en-AU" sz="2000" dirty="0"/>
              <a:t>T</a:t>
            </a:r>
            <a:r>
              <a:rPr lang="en-AU" sz="2000" dirty="0" smtClean="0"/>
              <a:t>hink </a:t>
            </a:r>
            <a:r>
              <a:rPr lang="en-AU" sz="2000" dirty="0"/>
              <a:t>about whether your complaint will meet the basic threshold of improper conduct or detrimental </a:t>
            </a:r>
            <a:r>
              <a:rPr lang="en-AU" sz="2000" dirty="0" smtClean="0"/>
              <a:t>action.</a:t>
            </a:r>
            <a:endParaRPr lang="en-AU" sz="2000" dirty="0"/>
          </a:p>
          <a:p>
            <a:pPr lvl="0"/>
            <a:r>
              <a:rPr lang="en-AU" sz="2000" dirty="0"/>
              <a:t>D</a:t>
            </a:r>
            <a:r>
              <a:rPr lang="en-AU" sz="2000" dirty="0" smtClean="0"/>
              <a:t>on’t </a:t>
            </a:r>
            <a:r>
              <a:rPr lang="en-AU" sz="2000" dirty="0"/>
              <a:t>tell others in the organisation that you are going to report the </a:t>
            </a:r>
            <a:r>
              <a:rPr lang="en-AU" sz="2000" dirty="0" smtClean="0"/>
              <a:t>wrongdoing.</a:t>
            </a:r>
            <a:endParaRPr lang="en-AU" sz="2000" dirty="0"/>
          </a:p>
          <a:p>
            <a:pPr marL="0" lvl="0" indent="0">
              <a:buNone/>
            </a:pPr>
            <a:endParaRPr lang="en-AU" sz="2000" dirty="0" smtClean="0"/>
          </a:p>
          <a:p>
            <a:pPr marL="0" lvl="0" indent="0">
              <a:buNone/>
            </a:pPr>
            <a:r>
              <a:rPr lang="en-AU" sz="2000" dirty="0" smtClean="0"/>
              <a:t>For more information you can contact IBAC on </a:t>
            </a:r>
            <a:r>
              <a:rPr lang="en-AU" sz="2000" b="1" dirty="0" smtClean="0"/>
              <a:t>1300 735 135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or make a report securely online at </a:t>
            </a:r>
            <a:r>
              <a:rPr lang="en-AU" sz="2000" b="1" dirty="0" smtClean="0"/>
              <a:t>www.ibac.vic.gov.au</a:t>
            </a:r>
            <a:endParaRPr lang="en-AU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476672"/>
            <a:ext cx="8207375" cy="792088"/>
          </a:xfrm>
        </p:spPr>
        <p:txBody>
          <a:bodyPr/>
          <a:lstStyle/>
          <a:p>
            <a:r>
              <a:rPr lang="en-AU" sz="2800" dirty="0"/>
              <a:t>Before you </a:t>
            </a:r>
            <a:r>
              <a:rPr lang="en-AU" sz="2800" dirty="0" smtClean="0"/>
              <a:t>report wrongdoing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48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2736"/>
            <a:ext cx="7128792" cy="41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569115"/>
            <a:ext cx="4572000" cy="68580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484312"/>
            <a:ext cx="3816349" cy="4104927"/>
          </a:xfrm>
        </p:spPr>
        <p:txBody>
          <a:bodyPr/>
          <a:lstStyle/>
          <a:p>
            <a:r>
              <a:rPr lang="en-AU" sz="2000" dirty="0" smtClean="0"/>
              <a:t>Corruption </a:t>
            </a:r>
            <a:r>
              <a:rPr lang="en-AU" sz="2000" dirty="0"/>
              <a:t>in state government agencies and local government hurts the entire Victorian </a:t>
            </a:r>
            <a:r>
              <a:rPr lang="en-AU" sz="2000" dirty="0" smtClean="0"/>
              <a:t>community.</a:t>
            </a:r>
          </a:p>
          <a:p>
            <a:r>
              <a:rPr lang="en-AU" sz="2000" dirty="0" smtClean="0"/>
              <a:t>If </a:t>
            </a:r>
            <a:r>
              <a:rPr lang="en-AU" sz="2000" dirty="0"/>
              <a:t>you have seen something that is not right </a:t>
            </a:r>
            <a:r>
              <a:rPr lang="en-AU" sz="2000" dirty="0" smtClean="0"/>
              <a:t>in a </a:t>
            </a:r>
            <a:r>
              <a:rPr lang="en-AU" sz="2000" dirty="0"/>
              <a:t>Victorian government agency, local council or Victoria Police, you can safely, securely and anonymously report it.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404664"/>
            <a:ext cx="3816350" cy="936774"/>
          </a:xfrm>
        </p:spPr>
        <p:txBody>
          <a:bodyPr/>
          <a:lstStyle/>
          <a:p>
            <a:r>
              <a:rPr lang="en-AU" sz="2800" dirty="0" smtClean="0"/>
              <a:t>Corruption hurts everyone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79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AC0009 Storyboards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7" y="0"/>
            <a:ext cx="12368697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8993" y="1340768"/>
            <a:ext cx="555746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70000"/>
              </a:lnSpc>
            </a:pPr>
            <a:r>
              <a:rPr lang="en-US" sz="7200" baseline="30000" dirty="0">
                <a:solidFill>
                  <a:srgbClr val="FFFFFF"/>
                </a:solidFill>
              </a:rPr>
              <a:t>Corruption erodes </a:t>
            </a:r>
            <a:r>
              <a:rPr lang="en-US" sz="7200" baseline="30000" dirty="0" smtClean="0">
                <a:solidFill>
                  <a:srgbClr val="FFFFFF"/>
                </a:solidFill>
              </a:rPr>
              <a:t/>
            </a:r>
            <a:br>
              <a:rPr lang="en-US" sz="7200" baseline="30000" dirty="0" smtClean="0">
                <a:solidFill>
                  <a:srgbClr val="FFFFFF"/>
                </a:solidFill>
              </a:rPr>
            </a:br>
            <a:r>
              <a:rPr lang="en-US" sz="7200" baseline="30000" dirty="0" smtClean="0">
                <a:solidFill>
                  <a:srgbClr val="FFFFFF"/>
                </a:solidFill>
              </a:rPr>
              <a:t>the </a:t>
            </a:r>
            <a:r>
              <a:rPr lang="en-US" sz="7200" baseline="30000" dirty="0">
                <a:solidFill>
                  <a:srgbClr val="FFFFFF"/>
                </a:solidFill>
              </a:rPr>
              <a:t>community’s confidence and trust in the public sector.</a:t>
            </a:r>
          </a:p>
        </p:txBody>
      </p:sp>
    </p:spTree>
    <p:extLst>
      <p:ext uri="{BB962C8B-B14F-4D97-AF65-F5344CB8AC3E}">
        <p14:creationId xmlns:p14="http://schemas.microsoft.com/office/powerpoint/2010/main" val="21312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2363" y="1484313"/>
            <a:ext cx="3744093" cy="4412598"/>
          </a:xfrm>
        </p:spPr>
        <p:txBody>
          <a:bodyPr/>
          <a:lstStyle/>
          <a:p>
            <a:r>
              <a:rPr lang="en-AU" sz="2200" b="1" dirty="0">
                <a:solidFill>
                  <a:schemeClr val="tx1"/>
                </a:solidFill>
              </a:rPr>
              <a:t>Organisations:</a:t>
            </a:r>
            <a:r>
              <a:rPr lang="en-AU" sz="2200" dirty="0">
                <a:solidFill>
                  <a:schemeClr val="tx1"/>
                </a:solidFill>
              </a:rPr>
              <a:t> financial, reputational, staff morale, diversion of resources, loss of </a:t>
            </a:r>
            <a:r>
              <a:rPr lang="en-AU" sz="2200" dirty="0" smtClean="0">
                <a:solidFill>
                  <a:schemeClr val="tx1"/>
                </a:solidFill>
              </a:rPr>
              <a:t>trust</a:t>
            </a:r>
            <a:endParaRPr lang="en-AU" sz="2200" dirty="0">
              <a:solidFill>
                <a:schemeClr val="tx1"/>
              </a:solidFill>
            </a:endParaRPr>
          </a:p>
          <a:p>
            <a:r>
              <a:rPr lang="en-AU" sz="2200" b="1" dirty="0">
                <a:solidFill>
                  <a:schemeClr val="tx1"/>
                </a:solidFill>
              </a:rPr>
              <a:t>Individuals:</a:t>
            </a:r>
            <a:r>
              <a:rPr lang="en-AU" sz="2200" dirty="0">
                <a:solidFill>
                  <a:schemeClr val="tx1"/>
                </a:solidFill>
              </a:rPr>
              <a:t> disciplinary action, termination, criminal charges, </a:t>
            </a:r>
            <a:r>
              <a:rPr lang="en-AU" sz="2200" dirty="0" smtClean="0">
                <a:solidFill>
                  <a:schemeClr val="tx1"/>
                </a:solidFill>
              </a:rPr>
              <a:t>relationships</a:t>
            </a:r>
            <a:endParaRPr lang="en-AU" sz="2200" dirty="0">
              <a:solidFill>
                <a:schemeClr val="tx1"/>
              </a:solidFill>
            </a:endParaRPr>
          </a:p>
          <a:p>
            <a:r>
              <a:rPr lang="en-AU" sz="2200" b="1" dirty="0">
                <a:solidFill>
                  <a:schemeClr val="tx1"/>
                </a:solidFill>
              </a:rPr>
              <a:t>Communities:</a:t>
            </a:r>
            <a:r>
              <a:rPr lang="en-AU" sz="2200" dirty="0">
                <a:solidFill>
                  <a:schemeClr val="tx1"/>
                </a:solidFill>
              </a:rPr>
              <a:t> loss of public money, loss of public goods and services, loss of trust in public sector organisations.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363" y="404812"/>
            <a:ext cx="3960117" cy="936626"/>
          </a:xfrm>
        </p:spPr>
        <p:txBody>
          <a:bodyPr/>
          <a:lstStyle/>
          <a:p>
            <a:r>
              <a:rPr lang="en-AU" sz="3200" dirty="0" smtClean="0"/>
              <a:t>Corruption affects:</a:t>
            </a:r>
            <a:endParaRPr lang="en-AU" sz="32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r="21128"/>
          <a:stretch>
            <a:fillRect/>
          </a:stretch>
        </p:blipFill>
        <p:spPr>
          <a:xfrm>
            <a:off x="-863601" y="0"/>
            <a:ext cx="5435601" cy="6282000"/>
          </a:xfrm>
        </p:spPr>
      </p:pic>
    </p:spTree>
    <p:extLst>
      <p:ext uri="{BB962C8B-B14F-4D97-AF65-F5344CB8AC3E}">
        <p14:creationId xmlns:p14="http://schemas.microsoft.com/office/powerpoint/2010/main" val="24928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20906" y="1484313"/>
            <a:ext cx="3899566" cy="5041031"/>
          </a:xfrm>
        </p:spPr>
        <p:txBody>
          <a:bodyPr/>
          <a:lstStyle/>
          <a:p>
            <a:r>
              <a:rPr lang="en-AU" sz="2000" dirty="0"/>
              <a:t>Commonly known as a </a:t>
            </a:r>
            <a:r>
              <a:rPr lang="en-AU" sz="2000" dirty="0" err="1"/>
              <a:t>whistleblower</a:t>
            </a:r>
            <a:r>
              <a:rPr lang="en-AU" sz="2000" dirty="0"/>
              <a:t> complaint</a:t>
            </a:r>
            <a:r>
              <a:rPr lang="en-AU" sz="2000" dirty="0" smtClean="0"/>
              <a:t>.</a:t>
            </a:r>
            <a:endParaRPr lang="en-AU" sz="2000" dirty="0"/>
          </a:p>
          <a:p>
            <a:r>
              <a:rPr lang="en-AU" sz="2000" dirty="0"/>
              <a:t>The </a:t>
            </a:r>
            <a:r>
              <a:rPr lang="en-AU" sz="2000" i="1" dirty="0" smtClean="0">
                <a:solidFill>
                  <a:schemeClr val="tx1"/>
                </a:solidFill>
              </a:rPr>
              <a:t>Public Interest Disclosures </a:t>
            </a:r>
            <a:r>
              <a:rPr lang="en-AU" sz="2000" i="1" dirty="0"/>
              <a:t>Act 2012 </a:t>
            </a:r>
            <a:r>
              <a:rPr lang="en-AU" sz="2000" dirty="0" smtClean="0"/>
              <a:t>protects people </a:t>
            </a:r>
            <a:r>
              <a:rPr lang="en-AU" sz="2000" dirty="0"/>
              <a:t>who report improper </a:t>
            </a:r>
            <a:r>
              <a:rPr lang="en-AU" sz="2000" dirty="0" smtClean="0"/>
              <a:t>conduct </a:t>
            </a:r>
            <a:r>
              <a:rPr lang="en-AU" sz="2000" dirty="0" smtClean="0">
                <a:solidFill>
                  <a:schemeClr val="tx1"/>
                </a:solidFill>
              </a:rPr>
              <a:t>or detrimental action </a:t>
            </a:r>
            <a:r>
              <a:rPr lang="en-AU" sz="2000" dirty="0" smtClean="0"/>
              <a:t>in </a:t>
            </a:r>
            <a:r>
              <a:rPr lang="en-AU" sz="2000" dirty="0"/>
              <a:t>the public sector </a:t>
            </a:r>
            <a:r>
              <a:rPr lang="en-AU" sz="2000" dirty="0" smtClean="0"/>
              <a:t>(</a:t>
            </a:r>
            <a:r>
              <a:rPr lang="en-AU" sz="2000" dirty="0" err="1" smtClean="0"/>
              <a:t>whistleblowers</a:t>
            </a:r>
            <a:r>
              <a:rPr lang="en-AU" sz="2000" dirty="0" smtClean="0"/>
              <a:t>).</a:t>
            </a:r>
            <a:endParaRPr lang="en-AU" sz="2000" dirty="0"/>
          </a:p>
          <a:p>
            <a:r>
              <a:rPr lang="en-AU" sz="2000" dirty="0" smtClean="0">
                <a:solidFill>
                  <a:schemeClr val="tx1"/>
                </a:solidFill>
              </a:rPr>
              <a:t>IBAC,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the </a:t>
            </a:r>
            <a:r>
              <a:rPr lang="en-AU" sz="2000" dirty="0" smtClean="0">
                <a:solidFill>
                  <a:schemeClr val="tx1"/>
                </a:solidFill>
              </a:rPr>
              <a:t>Victorian </a:t>
            </a:r>
            <a:r>
              <a:rPr lang="en-AU" sz="2000" dirty="0" smtClean="0">
                <a:solidFill>
                  <a:schemeClr val="tx1"/>
                </a:solidFill>
              </a:rPr>
              <a:t>Inspectorate or the Integrity and Oversight Committee </a:t>
            </a:r>
            <a:r>
              <a:rPr lang="en-AU" sz="2000" dirty="0" smtClean="0">
                <a:solidFill>
                  <a:schemeClr val="tx1"/>
                </a:solidFill>
              </a:rPr>
              <a:t>determine if what is reported </a:t>
            </a:r>
            <a:r>
              <a:rPr lang="en-AU" sz="2000" dirty="0" smtClean="0">
                <a:solidFill>
                  <a:schemeClr val="tx1"/>
                </a:solidFill>
              </a:rPr>
              <a:t>is a public interest </a:t>
            </a:r>
            <a:r>
              <a:rPr lang="en-AU" sz="2000" dirty="0" smtClean="0">
                <a:solidFill>
                  <a:schemeClr val="tx1"/>
                </a:solidFill>
              </a:rPr>
              <a:t>complaint.</a:t>
            </a:r>
            <a:endParaRPr lang="en-AU" sz="2000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363" y="404812"/>
            <a:ext cx="3960117" cy="936626"/>
          </a:xfrm>
        </p:spPr>
        <p:txBody>
          <a:bodyPr/>
          <a:lstStyle/>
          <a:p>
            <a:r>
              <a:rPr lang="en-AU" sz="2800" dirty="0">
                <a:solidFill>
                  <a:schemeClr val="tx1"/>
                </a:solidFill>
              </a:rPr>
              <a:t>What is a </a:t>
            </a:r>
            <a:r>
              <a:rPr lang="en-AU" sz="2800" dirty="0" smtClean="0">
                <a:solidFill>
                  <a:schemeClr val="tx1"/>
                </a:solidFill>
              </a:rPr>
              <a:t>public </a:t>
            </a:r>
            <a:br>
              <a:rPr lang="en-AU" sz="2800" dirty="0" smtClean="0">
                <a:solidFill>
                  <a:schemeClr val="tx1"/>
                </a:solidFill>
              </a:rPr>
            </a:br>
            <a:r>
              <a:rPr lang="en-AU" sz="2800" dirty="0" smtClean="0">
                <a:solidFill>
                  <a:schemeClr val="tx1"/>
                </a:solidFill>
              </a:rPr>
              <a:t>interest disclosure</a:t>
            </a:r>
            <a:r>
              <a:rPr lang="en-AU" sz="2800" dirty="0">
                <a:solidFill>
                  <a:schemeClr val="tx1"/>
                </a:solidFill>
              </a:rPr>
              <a:t>?</a:t>
            </a:r>
            <a:br>
              <a:rPr lang="en-AU" sz="2800" dirty="0">
                <a:solidFill>
                  <a:schemeClr val="tx1"/>
                </a:solidFill>
              </a:rPr>
            </a:b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r="21182"/>
          <a:stretch>
            <a:fillRect/>
          </a:stretch>
        </p:blipFill>
        <p:spPr>
          <a:xfrm>
            <a:off x="-863600" y="0"/>
            <a:ext cx="5435600" cy="6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68312" y="1484313"/>
            <a:ext cx="3816351" cy="4608984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/>
              <a:t>Must </a:t>
            </a:r>
            <a:r>
              <a:rPr lang="en-AU" sz="2000" dirty="0"/>
              <a:t>be </a:t>
            </a:r>
            <a:r>
              <a:rPr lang="en-AU" sz="2000" dirty="0" smtClean="0"/>
              <a:t>about:</a:t>
            </a:r>
          </a:p>
          <a:p>
            <a:r>
              <a:rPr lang="en-AU" sz="2000" b="1" dirty="0" smtClean="0"/>
              <a:t>improper </a:t>
            </a:r>
            <a:r>
              <a:rPr lang="en-AU" sz="2000" b="1" dirty="0"/>
              <a:t>conduct </a:t>
            </a:r>
            <a:r>
              <a:rPr lang="en-AU" sz="2000" dirty="0"/>
              <a:t>by a public officer which </a:t>
            </a:r>
            <a:r>
              <a:rPr lang="en-AU" sz="2000" dirty="0" smtClean="0">
                <a:solidFill>
                  <a:schemeClr val="tx1"/>
                </a:solidFill>
              </a:rPr>
              <a:t>includes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 smtClean="0"/>
              <a:t>criminal conduct, </a:t>
            </a:r>
            <a:r>
              <a:rPr lang="en-AU" sz="2000" dirty="0" smtClean="0">
                <a:solidFill>
                  <a:schemeClr val="tx1"/>
                </a:solidFill>
              </a:rPr>
              <a:t>serious professional misconduct or conduct specified in the Act</a:t>
            </a:r>
            <a:r>
              <a:rPr lang="en-AU" sz="2000" dirty="0" smtClean="0"/>
              <a:t>, or</a:t>
            </a:r>
          </a:p>
          <a:p>
            <a:r>
              <a:rPr lang="en-AU" sz="2000" b="1" dirty="0" smtClean="0"/>
              <a:t>detrimental </a:t>
            </a:r>
            <a:r>
              <a:rPr lang="en-AU" sz="2000" b="1" dirty="0"/>
              <a:t>action </a:t>
            </a:r>
            <a:r>
              <a:rPr lang="en-AU" sz="2000" dirty="0"/>
              <a:t>by a public </a:t>
            </a:r>
            <a:r>
              <a:rPr lang="en-AU" sz="2000" dirty="0" smtClean="0"/>
              <a:t>officer</a:t>
            </a:r>
            <a:r>
              <a:rPr lang="en-AU" sz="2000" dirty="0" smtClean="0">
                <a:solidFill>
                  <a:schemeClr val="tx1"/>
                </a:solidFill>
              </a:rPr>
              <a:t>,</a:t>
            </a:r>
            <a:r>
              <a:rPr lang="en-AU" sz="2000" dirty="0" smtClean="0"/>
              <a:t> that </a:t>
            </a:r>
            <a:r>
              <a:rPr lang="en-AU" sz="2000" dirty="0" smtClean="0">
                <a:solidFill>
                  <a:schemeClr val="tx1"/>
                </a:solidFill>
              </a:rPr>
              <a:t>might </a:t>
            </a:r>
            <a:r>
              <a:rPr lang="en-AU" sz="2000" dirty="0" smtClean="0">
                <a:solidFill>
                  <a:schemeClr val="tx1"/>
                </a:solidFill>
              </a:rPr>
              <a:t>be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/>
              <a:t>harassment or discrimination, or other adverse action taken against a person</a:t>
            </a:r>
            <a:r>
              <a:rPr lang="en-AU" sz="2000" i="1" dirty="0"/>
              <a:t> in reprisal </a:t>
            </a:r>
            <a:r>
              <a:rPr lang="en-AU" sz="2000" dirty="0"/>
              <a:t>for having reported the alleged improper conduct.</a:t>
            </a:r>
          </a:p>
          <a:p>
            <a:pPr marL="457200" lvl="1" indent="0">
              <a:buNone/>
            </a:pPr>
            <a:endParaRPr lang="en-AU" sz="20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812"/>
            <a:ext cx="3960440" cy="936626"/>
          </a:xfrm>
        </p:spPr>
        <p:txBody>
          <a:bodyPr/>
          <a:lstStyle/>
          <a:p>
            <a:r>
              <a:rPr lang="en-AU" sz="2800" dirty="0" smtClean="0"/>
              <a:t>What qualifies as a </a:t>
            </a:r>
            <a:r>
              <a:rPr lang="en-AU" sz="2800" dirty="0" smtClean="0">
                <a:solidFill>
                  <a:schemeClr val="tx1"/>
                </a:solidFill>
              </a:rPr>
              <a:t>public interest </a:t>
            </a:r>
            <a:r>
              <a:rPr lang="en-AU" sz="2800" dirty="0" smtClean="0"/>
              <a:t>disclosure?</a:t>
            </a: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r="21128"/>
          <a:stretch>
            <a:fillRect/>
          </a:stretch>
        </p:blipFill>
        <p:spPr>
          <a:xfrm>
            <a:off x="4572000" y="8352"/>
            <a:ext cx="5435600" cy="6282000"/>
          </a:xfrm>
        </p:spPr>
      </p:pic>
    </p:spTree>
    <p:extLst>
      <p:ext uri="{BB962C8B-B14F-4D97-AF65-F5344CB8AC3E}">
        <p14:creationId xmlns:p14="http://schemas.microsoft.com/office/powerpoint/2010/main" val="22475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2069" y="1124744"/>
            <a:ext cx="7542419" cy="4968552"/>
          </a:xfrm>
        </p:spPr>
        <p:txBody>
          <a:bodyPr/>
          <a:lstStyle/>
          <a:p>
            <a:r>
              <a:rPr lang="en-AU" sz="2200" dirty="0" smtClean="0"/>
              <a:t>Committing </a:t>
            </a:r>
            <a:r>
              <a:rPr lang="en-AU" sz="2200" dirty="0"/>
              <a:t>fraud or </a:t>
            </a:r>
            <a:r>
              <a:rPr lang="en-AU" sz="2200" dirty="0" smtClean="0"/>
              <a:t>theft</a:t>
            </a:r>
            <a:endParaRPr lang="en-AU" sz="2200" dirty="0"/>
          </a:p>
          <a:p>
            <a:r>
              <a:rPr lang="en-AU" sz="2200" dirty="0" smtClean="0"/>
              <a:t>Taking </a:t>
            </a:r>
            <a:r>
              <a:rPr lang="en-AU" sz="2200" dirty="0"/>
              <a:t>or offering </a:t>
            </a:r>
            <a:r>
              <a:rPr lang="en-AU" sz="2200" dirty="0" smtClean="0"/>
              <a:t>bribes</a:t>
            </a:r>
          </a:p>
          <a:p>
            <a:pPr marL="0" indent="0">
              <a:buNone/>
            </a:pPr>
            <a:endParaRPr lang="en-AU" sz="1000" dirty="0" smtClean="0"/>
          </a:p>
          <a:p>
            <a:r>
              <a:rPr lang="en-AU" sz="2200" dirty="0" smtClean="0"/>
              <a:t>Employing </a:t>
            </a:r>
            <a:r>
              <a:rPr lang="en-AU" sz="2200" dirty="0"/>
              <a:t>or engaging friends or family as contractors 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>without </a:t>
            </a:r>
            <a:r>
              <a:rPr lang="en-AU" sz="2200" dirty="0"/>
              <a:t>proper </a:t>
            </a:r>
            <a:r>
              <a:rPr lang="en-AU" sz="2200" dirty="0" smtClean="0"/>
              <a:t>process.</a:t>
            </a:r>
          </a:p>
          <a:p>
            <a:endParaRPr lang="en-AU" sz="1100" dirty="0" smtClean="0"/>
          </a:p>
          <a:p>
            <a:r>
              <a:rPr lang="en-AU" sz="2200" dirty="0" smtClean="0"/>
              <a:t>Awarding </a:t>
            </a:r>
            <a:r>
              <a:rPr lang="en-AU" sz="2200" dirty="0"/>
              <a:t>contracts to suppliers in return for personal </a:t>
            </a:r>
            <a:r>
              <a:rPr lang="en-AU" sz="2200" dirty="0" smtClean="0"/>
              <a:t>benefit.</a:t>
            </a:r>
          </a:p>
          <a:p>
            <a:endParaRPr lang="en-AU" sz="2000" dirty="0" smtClean="0"/>
          </a:p>
          <a:p>
            <a:r>
              <a:rPr lang="en-AU" sz="2200" dirty="0" smtClean="0"/>
              <a:t>Unauthorised access and use of sensitive information for criminal or personal gain.</a:t>
            </a:r>
          </a:p>
          <a:p>
            <a:r>
              <a:rPr lang="en-AU" sz="2200" dirty="0"/>
              <a:t>U</a:t>
            </a:r>
            <a:r>
              <a:rPr lang="en-AU" sz="2200" dirty="0" smtClean="0"/>
              <a:t>se of government funds or property for personal benefit</a:t>
            </a:r>
          </a:p>
          <a:p>
            <a:r>
              <a:rPr lang="en-AU" sz="2200" dirty="0"/>
              <a:t>A</a:t>
            </a:r>
            <a:r>
              <a:rPr lang="en-AU" sz="2200" dirty="0" smtClean="0"/>
              <a:t>buse of office or entitlements and allowances</a:t>
            </a:r>
          </a:p>
          <a:p>
            <a:r>
              <a:rPr lang="en-AU" sz="2200" dirty="0"/>
              <a:t>U</a:t>
            </a:r>
            <a:r>
              <a:rPr lang="en-AU" sz="2200" dirty="0" smtClean="0"/>
              <a:t>se of inside knowledge or influence for private gain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663" y="404812"/>
            <a:ext cx="8678338" cy="719931"/>
          </a:xfrm>
        </p:spPr>
        <p:txBody>
          <a:bodyPr/>
          <a:lstStyle/>
          <a:p>
            <a:r>
              <a:rPr lang="en-AU" dirty="0" smtClean="0"/>
              <a:t>Examples of improper conduct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3" y="1230894"/>
            <a:ext cx="645128" cy="58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04" y="2338248"/>
            <a:ext cx="787246" cy="514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2" y="3153009"/>
            <a:ext cx="630070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83" y="4471512"/>
            <a:ext cx="792088" cy="6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/>
            <a:r>
              <a:rPr lang="en-AU" sz="2000" dirty="0">
                <a:solidFill>
                  <a:schemeClr val="tx1"/>
                </a:solidFill>
              </a:rPr>
              <a:t>Bullying or harassment at work after reporting alleged misconduct or corruption in the </a:t>
            </a:r>
            <a:r>
              <a:rPr lang="en-AU" sz="2000" dirty="0" smtClean="0">
                <a:solidFill>
                  <a:schemeClr val="tx1"/>
                </a:solidFill>
              </a:rPr>
              <a:t>organisation.</a:t>
            </a:r>
            <a:endParaRPr lang="en-AU" sz="2000" dirty="0">
              <a:solidFill>
                <a:schemeClr val="tx1"/>
              </a:solidFill>
            </a:endParaRPr>
          </a:p>
          <a:p>
            <a:pPr marL="342900" lvl="0" indent="-342900"/>
            <a:r>
              <a:rPr lang="en-AU" sz="2000" dirty="0">
                <a:solidFill>
                  <a:schemeClr val="tx1"/>
                </a:solidFill>
              </a:rPr>
              <a:t>Unfair dismissal due to reporting corruption or </a:t>
            </a:r>
            <a:r>
              <a:rPr lang="en-AU" sz="2000" dirty="0" smtClean="0">
                <a:solidFill>
                  <a:schemeClr val="tx1"/>
                </a:solidFill>
              </a:rPr>
              <a:t>misconduct.</a:t>
            </a:r>
            <a:endParaRPr lang="en-AU" sz="2000" dirty="0">
              <a:solidFill>
                <a:schemeClr val="tx1"/>
              </a:solidFill>
            </a:endParaRPr>
          </a:p>
          <a:p>
            <a:pPr marL="342900" lvl="0" indent="-342900"/>
            <a:r>
              <a:rPr lang="en-AU" sz="2000" dirty="0">
                <a:solidFill>
                  <a:schemeClr val="tx1"/>
                </a:solidFill>
              </a:rPr>
              <a:t>Being excluded from projects or work that would normally be assigned to you in </a:t>
            </a:r>
            <a:r>
              <a:rPr lang="en-AU" sz="2000" dirty="0" smtClean="0">
                <a:solidFill>
                  <a:schemeClr val="tx1"/>
                </a:solidFill>
              </a:rPr>
              <a:t>reprisal.</a:t>
            </a:r>
            <a:endParaRPr lang="en-AU" sz="2000" dirty="0">
              <a:solidFill>
                <a:schemeClr val="tx1"/>
              </a:solidFill>
            </a:endParaRPr>
          </a:p>
          <a:p>
            <a:pPr marL="342900" lvl="0" indent="-342900"/>
            <a:r>
              <a:rPr lang="en-AU" sz="2000" dirty="0">
                <a:solidFill>
                  <a:schemeClr val="tx1"/>
                </a:solidFill>
              </a:rPr>
              <a:t>Poor performance reviews in retaliation for reporting corruption and </a:t>
            </a:r>
            <a:r>
              <a:rPr lang="en-AU" sz="2000" dirty="0" smtClean="0">
                <a:solidFill>
                  <a:schemeClr val="tx1"/>
                </a:solidFill>
              </a:rPr>
              <a:t>misconduct.</a:t>
            </a:r>
            <a:endParaRPr lang="en-AU" sz="2000" dirty="0">
              <a:solidFill>
                <a:schemeClr val="tx1"/>
              </a:solidFill>
            </a:endParaRPr>
          </a:p>
          <a:p>
            <a:pPr marL="342900" lvl="0" indent="-342900"/>
            <a:r>
              <a:rPr lang="en-AU" sz="2000" dirty="0">
                <a:solidFill>
                  <a:schemeClr val="tx1"/>
                </a:solidFill>
              </a:rPr>
              <a:t>Legal action taken against you in reprisal for </a:t>
            </a:r>
            <a:r>
              <a:rPr lang="en-AU" sz="2000" dirty="0" smtClean="0">
                <a:solidFill>
                  <a:schemeClr val="tx1"/>
                </a:solidFill>
              </a:rPr>
              <a:t>whistleblowing.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404813"/>
            <a:ext cx="8208144" cy="9334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3200" b="1" dirty="0" smtClean="0"/>
              <a:t>What is detrimental action?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37224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932362" y="1484312"/>
            <a:ext cx="3743327" cy="3456856"/>
          </a:xfrm>
        </p:spPr>
        <p:txBody>
          <a:bodyPr/>
          <a:lstStyle/>
          <a:p>
            <a:r>
              <a:rPr lang="en-AU" sz="2000" dirty="0"/>
              <a:t>k</a:t>
            </a:r>
            <a:r>
              <a:rPr lang="en-AU" sz="2000" dirty="0" smtClean="0"/>
              <a:t>eeping </a:t>
            </a:r>
            <a:r>
              <a:rPr lang="en-AU" sz="2000" dirty="0"/>
              <a:t>your identity </a:t>
            </a:r>
            <a:r>
              <a:rPr lang="en-AU" sz="2000" dirty="0" smtClean="0"/>
              <a:t>confidential</a:t>
            </a:r>
            <a:endParaRPr lang="en-AU" sz="2000" dirty="0"/>
          </a:p>
          <a:p>
            <a:r>
              <a:rPr lang="en-AU" sz="2000" dirty="0"/>
              <a:t>p</a:t>
            </a:r>
            <a:r>
              <a:rPr lang="en-AU" sz="2000" dirty="0" smtClean="0"/>
              <a:t>rotecting </a:t>
            </a:r>
            <a:r>
              <a:rPr lang="en-AU" sz="2000" dirty="0"/>
              <a:t>your welfare in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the workplace</a:t>
            </a:r>
            <a:endParaRPr lang="en-AU" sz="2000" dirty="0"/>
          </a:p>
          <a:p>
            <a:r>
              <a:rPr lang="en-AU" sz="2000" dirty="0"/>
              <a:t>p</a:t>
            </a:r>
            <a:r>
              <a:rPr lang="en-AU" sz="2000" dirty="0" smtClean="0"/>
              <a:t>rotecting </a:t>
            </a:r>
            <a:r>
              <a:rPr lang="en-AU" sz="2000" dirty="0"/>
              <a:t>you from reprisals including bullying, harassment or even legal action.</a:t>
            </a:r>
          </a:p>
          <a:p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2363" y="404663"/>
            <a:ext cx="3743326" cy="1079649"/>
          </a:xfrm>
        </p:spPr>
        <p:txBody>
          <a:bodyPr/>
          <a:lstStyle/>
          <a:p>
            <a:r>
              <a:rPr lang="en-AU" sz="2800" dirty="0" smtClean="0"/>
              <a:t>Protections may include:</a:t>
            </a:r>
            <a:endParaRPr lang="en-AU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r="21157"/>
          <a:stretch>
            <a:fillRect/>
          </a:stretch>
        </p:blipFill>
        <p:spPr>
          <a:xfrm>
            <a:off x="-863601" y="0"/>
            <a:ext cx="5435601" cy="6282000"/>
          </a:xfrm>
        </p:spPr>
      </p:pic>
    </p:spTree>
    <p:extLst>
      <p:ext uri="{BB962C8B-B14F-4D97-AF65-F5344CB8AC3E}">
        <p14:creationId xmlns:p14="http://schemas.microsoft.com/office/powerpoint/2010/main" val="8518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48a9b273-21a1-406c-9bfd-d888e710ef4b" ContentTypeId="0x0101004790779BC136A644B001BABF9C59A712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ContainerTitle xmlns="7c829640-19e4-4c8f-8172-6cc299272dc7">Forms &amp; Templates :  Communication</RecordContainerTitle>
    <m91f19a16aa04adfa606da7b3a0b4fd8 xmlns="d4a43257-090b-400f-9a51-975fad05480b" xsi:nil="true"/>
    <PreviousSecurityCaveat xmlns="7c829640-19e4-4c8f-8172-6cc299272dc7" xsi:nil="true"/>
    <RecordCreator xmlns="7c829640-19e4-4c8f-8172-6cc299272dc7">Robert Carli</RecordCreator>
    <RecordTitle xmlns="7c829640-19e4-4c8f-8172-6cc299272dc7">PowerPoint Presentation (External) - Communication - Template</RecordTitle>
    <BusinessUnit xmlns="25cdcfe6-5f25-4916-b6d7-b11300b79def">Communication</BusinessUnit>
    <RecordNotes xmlns="7c829640-19e4-4c8f-8172-6cc299272dc7" xsi:nil="true"/>
    <RecordNumber xmlns="7c829640-19e4-4c8f-8172-6cc299272dc7">CD/16/39975</RecordNumber>
    <RecordDateRegistered xmlns="7c829640-19e4-4c8f-8172-6cc299272dc7">2016-10-03T05:13:19+00:00</RecordDateRegistered>
    <ChangeCount xmlns="7c829640-19e4-4c8f-8172-6cc299272dc7">0</ChangeCount>
    <TaxCatchAll xmlns="7c829640-19e4-4c8f-8172-6cc299272dc7">
      <Value>1</Value>
    </TaxCatchAll>
    <PreviousSecurityLevel xmlns="7c829640-19e4-4c8f-8172-6cc299272dc7" xsi:nil="true"/>
    <RecordDateModified xmlns="7c829640-19e4-4c8f-8172-6cc299272dc7">7/09/2017 10:27:46 AM</RecordDateModified>
    <c724e647c5894858a5fd70991b8b447f xmlns="7c829640-19e4-4c8f-8172-6cc299272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32be0e0d-8f54-46a1-9e45-b10ae44e5e08</TermId>
        </TermInfo>
      </Terms>
    </c724e647c5894858a5fd70991b8b447f>
    <bafdc0eac8eb41a1bef1f5b33c402983 xmlns="7c829640-19e4-4c8f-8172-6cc299272dc7">
      <Terms xmlns="http://schemas.microsoft.com/office/infopath/2007/PartnerControls"/>
    </bafdc0eac8eb41a1bef1f5b33c402983>
    <a6fba0a98ca245498d1a84755033b880 xmlns="d4a43257-090b-400f-9a51-975fad05480b" xsi:nil="true"/>
    <RecordContainer xmlns="7c829640-19e4-4c8f-8172-6cc299272dc7">&lt;?xml version="1.0" encoding="utf-16"?&gt;&lt;DataStoreObject xmlns:xsd="http://www.w3.org/2001/XMLSchema" xmlns:xsi="http://www.w3.org/2001/XMLSchema-instance"&gt;&lt;Id&gt;315404&lt;/Id&gt;&lt;Name&gt;CF/16/2252.05/01&lt;/Name&gt;&lt;Description /&gt;&lt;AlternateIdentifier /&gt;&lt;VersionId /&gt;&lt;/DataStoreObject&gt;</RecordContainer>
  </documentManagement>
</p:properties>
</file>

<file path=customXml/item4.xml><?xml version="1.0" encoding="utf-8"?>
<LongProperties xmlns="http://schemas.microsoft.com/office/2006/metadata/longProperties">
  <LongProp xmlns="" name="RecordContainer"><![CDATA[<?xml version="1.0" encoding="utf-16"?><DataStoreObject xmlns:xsd="http://www.w3.org/2001/XMLSchema" xmlns:xsi="http://www.w3.org/2001/XMLSchema-instance"><Id>315404</Id><Name>CF/16/2252.05/01</Name><Description /><AlternateIdentifier /><VersionId /></DataStoreObject>]]></LongProp>
</Long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Business Unit Document" ma:contentTypeID="0x0101004790779BC136A644B001BABF9C59A7120007C4B29F8786714E99534F99F4BA0BC80013E2172301895A47956362D769E4940E" ma:contentTypeVersion="16" ma:contentTypeDescription="Create a new document." ma:contentTypeScope="" ma:versionID="97b034fab3687c4aaf7364e806960c2b">
  <xsd:schema xmlns:xsd="http://www.w3.org/2001/XMLSchema" xmlns:xs="http://www.w3.org/2001/XMLSchema" xmlns:p="http://schemas.microsoft.com/office/2006/metadata/properties" xmlns:ns2="7c829640-19e4-4c8f-8172-6cc299272dc7" xmlns:ns3="25cdcfe6-5f25-4916-b6d7-b11300b79def" xmlns:ns4="d4a43257-090b-400f-9a51-975fad05480b" targetNamespace="http://schemas.microsoft.com/office/2006/metadata/properties" ma:root="true" ma:fieldsID="34c9404c7edbb7dd5e80df8eca6e83a0" ns2:_="" ns3:_="" ns4:_="">
    <xsd:import namespace="7c829640-19e4-4c8f-8172-6cc299272dc7"/>
    <xsd:import namespace="25cdcfe6-5f25-4916-b6d7-b11300b79def"/>
    <xsd:import namespace="d4a43257-090b-400f-9a51-975fad05480b"/>
    <xsd:element name="properties">
      <xsd:complexType>
        <xsd:sequence>
          <xsd:element name="documentManagement">
            <xsd:complexType>
              <xsd:all>
                <xsd:element ref="ns2:ChangeCount" minOccurs="0"/>
                <xsd:element ref="ns2:PreviousSecurityLevel" minOccurs="0"/>
                <xsd:element ref="ns2:PreviousSecurityCaveat" minOccurs="0"/>
                <xsd:element ref="ns2:TaxCatchAll" minOccurs="0"/>
                <xsd:element ref="ns2:TaxCatchAllLabel" minOccurs="0"/>
                <xsd:element ref="ns2:RecordNumber" minOccurs="0"/>
                <xsd:element ref="ns2:RecordContainer" minOccurs="0"/>
                <xsd:element ref="ns2:RecordContainerTitle" minOccurs="0"/>
                <xsd:element ref="ns2:RecordCreator" minOccurs="0"/>
                <xsd:element ref="ns2:RecordDateRegistered" minOccurs="0"/>
                <xsd:element ref="ns2:RecordDateModified" minOccurs="0"/>
                <xsd:element ref="ns2:c724e647c5894858a5fd70991b8b447f" minOccurs="0"/>
                <xsd:element ref="ns2:bafdc0eac8eb41a1bef1f5b33c402983" minOccurs="0"/>
                <xsd:element ref="ns2:RecordNotes" minOccurs="0"/>
                <xsd:element ref="ns2:RecordTitle" minOccurs="0"/>
                <xsd:element ref="ns3:BusinessUnit" minOccurs="0"/>
                <xsd:element ref="ns4:a6fba0a98ca245498d1a84755033b880" minOccurs="0"/>
                <xsd:element ref="ns4:m91f19a16aa04adfa606da7b3a0b4fd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29640-19e4-4c8f-8172-6cc299272dc7" elementFormDefault="qualified">
    <xsd:import namespace="http://schemas.microsoft.com/office/2006/documentManagement/types"/>
    <xsd:import namespace="http://schemas.microsoft.com/office/infopath/2007/PartnerControls"/>
    <xsd:element name="ChangeCount" ma:index="8" nillable="true" ma:displayName="Change Count" ma:default="0" ma:description="This is a hidden field used by IBAC developed Event Receivers, so that it can determine if changes to the Managed Metadata field values have occurred." ma:hidden="true" ma:internalName="ChangeCount" ma:readOnly="false">
      <xsd:simpleType>
        <xsd:restriction base="dms:Number"/>
      </xsd:simpleType>
    </xsd:element>
    <xsd:element name="PreviousSecurityLevel" ma:index="9" nillable="true" ma:displayName="Previous Security Level" ma:description="" ma:hidden="true" ma:internalName="PreviousSecurityLevel" ma:readOnly="false">
      <xsd:simpleType>
        <xsd:restriction base="dms:Text">
          <xsd:maxLength value="255"/>
        </xsd:restriction>
      </xsd:simpleType>
    </xsd:element>
    <xsd:element name="PreviousSecurityCaveat" ma:index="10" nillable="true" ma:displayName="Previous Security Caveat" ma:description="" ma:hidden="true" ma:internalName="PreviousSecurityCaveat" ma:readOnly="false">
      <xsd:simpleType>
        <xsd:restriction base="dms:Text">
          <xsd:maxLength value="255"/>
        </xsd:restriction>
      </xsd:simpleType>
    </xsd:element>
    <xsd:element name="TaxCatchAll" ma:index="11" nillable="true" ma:displayName="Taxonomy Catch All Column" ma:hidden="true" ma:list="{42647a3c-c327-4719-ad4a-30eae80cd61c}" ma:internalName="TaxCatchAll" ma:showField="CatchAllData" ma:web="9cf5aae3-ed16-4928-8464-b50e02020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42647a3c-c327-4719-ad4a-30eae80cd61c}" ma:internalName="TaxCatchAllLabel" ma:readOnly="true" ma:showField="CatchAllDataLabel" ma:web="9cf5aae3-ed16-4928-8464-b50e02020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cordNumber" ma:index="15" nillable="true" ma:displayName="Record Number" ma:internalName="RecordNumber">
      <xsd:simpleType>
        <xsd:restriction base="dms:Text"/>
      </xsd:simpleType>
    </xsd:element>
    <xsd:element name="RecordContainer" ma:index="16" nillable="true" ma:displayName="Container" ma:internalName="RecordContainer">
      <xsd:simpleType>
        <xsd:restriction base="dms:Note"/>
      </xsd:simpleType>
    </xsd:element>
    <xsd:element name="RecordContainerTitle" ma:index="17" nillable="true" ma:displayName="Container title" ma:internalName="RecordContainerTitle">
      <xsd:simpleType>
        <xsd:restriction base="dms:Text"/>
      </xsd:simpleType>
    </xsd:element>
    <xsd:element name="RecordCreator" ma:index="18" nillable="true" ma:displayName="Creator" ma:internalName="RecordCreator">
      <xsd:simpleType>
        <xsd:restriction base="dms:Text"/>
      </xsd:simpleType>
    </xsd:element>
    <xsd:element name="RecordDateRegistered" ma:index="19" nillable="true" ma:displayName="Date Registered" ma:internalName="RecordDateRegistered">
      <xsd:simpleType>
        <xsd:restriction base="dms:DateTime"/>
      </xsd:simpleType>
    </xsd:element>
    <xsd:element name="RecordDateModified" ma:index="20" nillable="true" ma:displayName="Date Modified" ma:internalName="RecordDateModified">
      <xsd:simpleType>
        <xsd:restriction base="dms:Text"/>
      </xsd:simpleType>
    </xsd:element>
    <xsd:element name="c724e647c5894858a5fd70991b8b447f" ma:index="21" nillable="true" ma:taxonomy="true" ma:internalName="c724e647c5894858a5fd70991b8b447f" ma:taxonomyFieldName="HPRMSecurityLevel" ma:displayName="HPRM Security Level" ma:fieldId="{c724e647-c589-4858-a5fd-70991b8b447f}" ma:sspId="48a9b273-21a1-406c-9bfd-d888e710ef4b" ma:termSetId="a7facd82-cb58-4377-a8b4-b5641d01b5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fdc0eac8eb41a1bef1f5b33c402983" ma:index="23" nillable="true" ma:taxonomy="true" ma:internalName="bafdc0eac8eb41a1bef1f5b33c402983" ma:taxonomyFieldName="HPRMSecurityCaveat" ma:displayName="HPRM Security Caveats" ma:fieldId="{bafdc0ea-c8eb-41a1-bef1-f5b33c402983}" ma:taxonomyMulti="true" ma:sspId="48a9b273-21a1-406c-9bfd-d888e710ef4b" ma:termSetId="e6460a90-784e-40e3-9c14-2801b6a38f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cordNotes" ma:index="25" nillable="true" ma:displayName="Notes" ma:internalName="RecordNotes">
      <xsd:simpleType>
        <xsd:restriction base="dms:Note"/>
      </xsd:simpleType>
    </xsd:element>
    <xsd:element name="RecordTitle" ma:index="26" nillable="true" ma:displayName="Record Title" ma:internalName="RecordTitl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dcfe6-5f25-4916-b6d7-b11300b79def" elementFormDefault="qualified">
    <xsd:import namespace="http://schemas.microsoft.com/office/2006/documentManagement/types"/>
    <xsd:import namespace="http://schemas.microsoft.com/office/infopath/2007/PartnerControls"/>
    <xsd:element name="BusinessUnit" ma:index="27" nillable="true" ma:displayName="Business unit" ma:format="Dropdown" ma:internalName="BusinessUnit">
      <xsd:simpleType>
        <xsd:restriction base="dms:Choice">
          <xsd:enumeration value="Finance"/>
          <xsd:enumeration value="Governance &amp; Risk"/>
          <xsd:enumeration value="Information Technology &amp; Management"/>
          <xsd:enumeration value="People &amp; Culture"/>
          <xsd:enumeration value="Assessment &amp; Review"/>
          <xsd:enumeration value="Digital Forensics &amp; Collections"/>
          <xsd:enumeration value="Investigations"/>
          <xsd:enumeration value="Surveillance"/>
          <xsd:enumeration value="Communication"/>
          <xsd:enumeration value="Community Engagement"/>
          <xsd:enumeration value="Public Sector Engagement"/>
          <xsd:enumeration value="Strategic Intelligence &amp; Research"/>
          <xsd:enumeration value="Legal &amp; Compliance"/>
          <xsd:enumeration value="Executiv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3257-090b-400f-9a51-975fad05480b" elementFormDefault="qualified">
    <xsd:import namespace="http://schemas.microsoft.com/office/2006/documentManagement/types"/>
    <xsd:import namespace="http://schemas.microsoft.com/office/infopath/2007/PartnerControls"/>
    <xsd:element name="a6fba0a98ca245498d1a84755033b880" ma:index="28" nillable="true" ma:displayName="HPRMSecurityLevel_0" ma:hidden="true" ma:internalName="a6fba0a98ca245498d1a84755033b880" ma:readOnly="false">
      <xsd:simpleType>
        <xsd:restriction base="dms:Note"/>
      </xsd:simpleType>
    </xsd:element>
    <xsd:element name="m91f19a16aa04adfa606da7b3a0b4fd8" ma:index="29" nillable="true" ma:displayName="HPRMSecurityCaveat_0" ma:hidden="true" ma:internalName="m91f19a16aa04adfa606da7b3a0b4fd8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A8EE5-21BC-42B5-A890-B942B38ED94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C8E60C3-15C5-4E0A-B181-C8AC2F58F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91AB8D-095E-45E1-8F36-04D410B3B565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d4a43257-090b-400f-9a51-975fad05480b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5cdcfe6-5f25-4916-b6d7-b11300b79def"/>
    <ds:schemaRef ds:uri="7c829640-19e4-4c8f-8172-6cc299272dc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D766128-E1B5-45D9-88DF-37E9D4E67D3D}">
  <ds:schemaRefs>
    <ds:schemaRef ds:uri="http://schemas.microsoft.com/office/2006/metadata/longProperties"/>
    <ds:schemaRef ds:uri=""/>
  </ds:schemaRefs>
</ds:datastoreItem>
</file>

<file path=customXml/itemProps5.xml><?xml version="1.0" encoding="utf-8"?>
<ds:datastoreItem xmlns:ds="http://schemas.openxmlformats.org/officeDocument/2006/customXml" ds:itemID="{3C7B0AD6-9105-4274-9F9A-D13E1B7C7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29640-19e4-4c8f-8172-6cc299272dc7"/>
    <ds:schemaRef ds:uri="25cdcfe6-5f25-4916-b6d7-b11300b79def"/>
    <ds:schemaRef ds:uri="d4a43257-090b-400f-9a51-975fad0548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794</Words>
  <Application>Microsoft Office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Master slide 2</vt:lpstr>
      <vt:lpstr>Final slide</vt:lpstr>
      <vt:lpstr>Office Theme</vt:lpstr>
      <vt:lpstr>This presentation has been developed by IBAC for  use by Victorian public sector organisations to inform their staff about Victoria’s public interest disclosure requirements.    January 2020 </vt:lpstr>
      <vt:lpstr>PowerPoint Presentation</vt:lpstr>
      <vt:lpstr>PowerPoint Presentation</vt:lpstr>
      <vt:lpstr>Corruption affects:</vt:lpstr>
      <vt:lpstr>What is a public  interest disclosure? </vt:lpstr>
      <vt:lpstr>What qualifies as a public interest disclosure?</vt:lpstr>
      <vt:lpstr>PowerPoint Presentation</vt:lpstr>
      <vt:lpstr>What is detrimental action?</vt:lpstr>
      <vt:lpstr>Protections may include:</vt:lpstr>
      <vt:lpstr>How do I report improper conduct? </vt:lpstr>
      <vt:lpstr>Who investigates public interest complaints?</vt:lpstr>
      <vt:lpstr>Organisations must:</vt:lpstr>
      <vt:lpstr>Disclosures that are not usually considered improper conduct</vt:lpstr>
      <vt:lpstr>PowerPoint Presentation</vt:lpstr>
      <vt:lpstr>PowerPoint Presentation</vt:lpstr>
      <vt:lpstr>PowerPoint Presentation</vt:lpstr>
    </vt:vector>
  </TitlesOfParts>
  <Company>Independent Broad-based Anticorruption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(External) - Communication - Template</dc:title>
  <dc:subject/>
  <dc:creator>Communication</dc:creator>
  <cp:keywords/>
  <dc:description/>
  <cp:lastModifiedBy>Marianne Mateer</cp:lastModifiedBy>
  <cp:revision>292</cp:revision>
  <cp:lastPrinted>2019-12-09T21:14:23Z</cp:lastPrinted>
  <dcterms:created xsi:type="dcterms:W3CDTF">2014-04-08T00:48:15Z</dcterms:created>
  <dcterms:modified xsi:type="dcterms:W3CDTF">2019-12-19T02:57:28Z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5f409e5e-e6f2-4cbb-bb94-66aa99ac5beb</vt:lpwstr>
  </property>
  <property fmtid="{D5CDD505-2E9C-101B-9397-08002B2CF9AE}" pid="3" name="aliashBlank">
    <vt:lpwstr>UNOFFICIAL</vt:lpwstr>
  </property>
  <property fmtid="{D5CDD505-2E9C-101B-9397-08002B2CF9AE}" pid="4" name="ContentTypeId">
    <vt:lpwstr>0x0101004790779BC136A644B001BABF9C59A7120007C4B29F8786714E99534F99F4BA0BC80013E2172301895A47956362D769E4940E</vt:lpwstr>
  </property>
  <property fmtid="{D5CDD505-2E9C-101B-9397-08002B2CF9AE}" pid="5" name="IBACClassification">
    <vt:lpwstr>UNOFFICIAL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WikiField">
    <vt:lpwstr/>
  </property>
  <property fmtid="{D5CDD505-2E9C-101B-9397-08002B2CF9AE}" pid="9" name="TemplateUrl">
    <vt:lpwstr/>
  </property>
  <property fmtid="{D5CDD505-2E9C-101B-9397-08002B2CF9AE}" pid="10" name="HPRMSecurityCaveat">
    <vt:lpwstr/>
  </property>
  <property fmtid="{D5CDD505-2E9C-101B-9397-08002B2CF9AE}" pid="11" name="HPRMSecurityLevel">
    <vt:lpwstr>1;#UNCLASSIFIED|32be0e0d-8f54-46a1-9e45-b10ae44e5e08</vt:lpwstr>
  </property>
  <property fmtid="{D5CDD505-2E9C-101B-9397-08002B2CF9AE}" pid="12" name="SEC">
    <vt:lpwstr>OFFICIAL</vt:lpwstr>
  </property>
  <property fmtid="{D5CDD505-2E9C-101B-9397-08002B2CF9AE}" pid="13" name="DLM">
    <vt:lpwstr>No DLM</vt:lpwstr>
  </property>
  <property fmtid="{D5CDD505-2E9C-101B-9397-08002B2CF9AE}" pid="14" name="CAVEAT">
    <vt:lpwstr>No Caveat</vt:lpwstr>
  </property>
</Properties>
</file>